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37"/>
  </p:notesMasterIdLst>
  <p:sldIdLst>
    <p:sldId id="298" r:id="rId2"/>
    <p:sldId id="257" r:id="rId3"/>
    <p:sldId id="258" r:id="rId4"/>
    <p:sldId id="268" r:id="rId5"/>
    <p:sldId id="269" r:id="rId6"/>
    <p:sldId id="270" r:id="rId7"/>
    <p:sldId id="272" r:id="rId8"/>
    <p:sldId id="259" r:id="rId9"/>
    <p:sldId id="273" r:id="rId10"/>
    <p:sldId id="274" r:id="rId11"/>
    <p:sldId id="275" r:id="rId12"/>
    <p:sldId id="276" r:id="rId13"/>
    <p:sldId id="260" r:id="rId14"/>
    <p:sldId id="261" r:id="rId15"/>
    <p:sldId id="271" r:id="rId16"/>
    <p:sldId id="262" r:id="rId17"/>
    <p:sldId id="263" r:id="rId18"/>
    <p:sldId id="264" r:id="rId19"/>
    <p:sldId id="265" r:id="rId20"/>
    <p:sldId id="288" r:id="rId21"/>
    <p:sldId id="278" r:id="rId22"/>
    <p:sldId id="295" r:id="rId23"/>
    <p:sldId id="296" r:id="rId24"/>
    <p:sldId id="289" r:id="rId25"/>
    <p:sldId id="294" r:id="rId26"/>
    <p:sldId id="279" r:id="rId27"/>
    <p:sldId id="281" r:id="rId28"/>
    <p:sldId id="287" r:id="rId29"/>
    <p:sldId id="293" r:id="rId30"/>
    <p:sldId id="284" r:id="rId31"/>
    <p:sldId id="286" r:id="rId32"/>
    <p:sldId id="290" r:id="rId33"/>
    <p:sldId id="299" r:id="rId34"/>
    <p:sldId id="291" r:id="rId35"/>
    <p:sldId id="27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31908C-7D24-44B7-AB2B-32AF92E3B290}">
          <p14:sldIdLst>
            <p14:sldId id="298"/>
            <p14:sldId id="257"/>
            <p14:sldId id="258"/>
            <p14:sldId id="268"/>
            <p14:sldId id="269"/>
            <p14:sldId id="270"/>
            <p14:sldId id="272"/>
            <p14:sldId id="259"/>
            <p14:sldId id="273"/>
            <p14:sldId id="274"/>
            <p14:sldId id="275"/>
            <p14:sldId id="276"/>
            <p14:sldId id="260"/>
            <p14:sldId id="261"/>
            <p14:sldId id="271"/>
            <p14:sldId id="262"/>
            <p14:sldId id="263"/>
            <p14:sldId id="264"/>
            <p14:sldId id="265"/>
            <p14:sldId id="288"/>
            <p14:sldId id="278"/>
            <p14:sldId id="295"/>
            <p14:sldId id="296"/>
            <p14:sldId id="289"/>
            <p14:sldId id="294"/>
            <p14:sldId id="279"/>
            <p14:sldId id="281"/>
            <p14:sldId id="287"/>
            <p14:sldId id="293"/>
            <p14:sldId id="284"/>
            <p14:sldId id="286"/>
            <p14:sldId id="290"/>
            <p14:sldId id="299"/>
            <p14:sldId id="291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9" autoAdjust="0"/>
  </p:normalViewPr>
  <p:slideViewPr>
    <p:cSldViewPr snapToGrid="0" snapToObjects="1">
      <p:cViewPr varScale="1">
        <p:scale>
          <a:sx n="76" d="100"/>
          <a:sy n="76" d="100"/>
        </p:scale>
        <p:origin x="234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83813E-9900-40E9-8431-21DFCF95252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72E108-E50D-403B-B887-9B0BD57BDC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Provide resources, opportunities, and access to individuals underrepresented in the art community.</a:t>
          </a:r>
        </a:p>
      </dgm:t>
    </dgm:pt>
    <dgm:pt modelId="{8A0EFBD7-C124-43F1-B59E-DBCAD859BE1F}" type="parTrans" cxnId="{A5F9B8C5-F58C-4594-AEA2-C33B707F9925}">
      <dgm:prSet/>
      <dgm:spPr/>
      <dgm:t>
        <a:bodyPr/>
        <a:lstStyle/>
        <a:p>
          <a:endParaRPr lang="en-US"/>
        </a:p>
      </dgm:t>
    </dgm:pt>
    <dgm:pt modelId="{3198DB33-D4DA-472B-9168-06A7B37DCD6C}" type="sibTrans" cxnId="{A5F9B8C5-F58C-4594-AEA2-C33B707F9925}">
      <dgm:prSet/>
      <dgm:spPr/>
      <dgm:t>
        <a:bodyPr/>
        <a:lstStyle/>
        <a:p>
          <a:endParaRPr lang="en-US"/>
        </a:p>
      </dgm:t>
    </dgm:pt>
    <dgm:pt modelId="{00ACAFE8-5F07-42E4-AFF0-E2E20A7A60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Cultivate trust through respect, honesty, and transparency.</a:t>
          </a:r>
        </a:p>
      </dgm:t>
    </dgm:pt>
    <dgm:pt modelId="{E7FB7417-0387-4455-AB2E-37EF36584B8B}" type="parTrans" cxnId="{DC593EF3-7918-46B1-AAE9-E01CBA8634AA}">
      <dgm:prSet/>
      <dgm:spPr/>
      <dgm:t>
        <a:bodyPr/>
        <a:lstStyle/>
        <a:p>
          <a:endParaRPr lang="en-US"/>
        </a:p>
      </dgm:t>
    </dgm:pt>
    <dgm:pt modelId="{B56911CF-8092-448F-A318-1B335CC2C7F9}" type="sibTrans" cxnId="{DC593EF3-7918-46B1-AAE9-E01CBA8634AA}">
      <dgm:prSet/>
      <dgm:spPr/>
      <dgm:t>
        <a:bodyPr/>
        <a:lstStyle/>
        <a:p>
          <a:endParaRPr lang="en-US"/>
        </a:p>
      </dgm:t>
    </dgm:pt>
    <dgm:pt modelId="{F1C2FE9B-46FB-424E-A788-1908B4657A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Manage resources to ensure the viability, growth, and sustainability of the Annapolis Arts Alliance.</a:t>
          </a:r>
        </a:p>
      </dgm:t>
    </dgm:pt>
    <dgm:pt modelId="{0FECB11E-C0EA-43A8-9908-BF9806AEEE7B}" type="parTrans" cxnId="{6226BEFC-5E6F-4E01-95D5-EF023FCBA27F}">
      <dgm:prSet/>
      <dgm:spPr/>
      <dgm:t>
        <a:bodyPr/>
        <a:lstStyle/>
        <a:p>
          <a:endParaRPr lang="en-US"/>
        </a:p>
      </dgm:t>
    </dgm:pt>
    <dgm:pt modelId="{E3436D50-01AE-457D-B78F-7F3E09A590F8}" type="sibTrans" cxnId="{6226BEFC-5E6F-4E01-95D5-EF023FCBA27F}">
      <dgm:prSet/>
      <dgm:spPr/>
      <dgm:t>
        <a:bodyPr/>
        <a:lstStyle/>
        <a:p>
          <a:endParaRPr lang="en-US"/>
        </a:p>
      </dgm:t>
    </dgm:pt>
    <dgm:pt modelId="{2EB3CA49-3A84-4AC5-A944-62F59FD38B7F}" type="pres">
      <dgm:prSet presAssocID="{F883813E-9900-40E9-8431-21DFCF952522}" presName="root" presStyleCnt="0">
        <dgm:presLayoutVars>
          <dgm:dir/>
          <dgm:resizeHandles val="exact"/>
        </dgm:presLayoutVars>
      </dgm:prSet>
      <dgm:spPr/>
    </dgm:pt>
    <dgm:pt modelId="{62B297AA-1C57-47E2-881A-6C2B82C2A381}" type="pres">
      <dgm:prSet presAssocID="{EC72E108-E50D-403B-B887-9B0BD57BDCB6}" presName="compNode" presStyleCnt="0"/>
      <dgm:spPr/>
    </dgm:pt>
    <dgm:pt modelId="{407B892B-7B21-4516-A9F6-498A3B4932E3}" type="pres">
      <dgm:prSet presAssocID="{EC72E108-E50D-403B-B887-9B0BD57BDCB6}" presName="bgRect" presStyleLbl="bgShp" presStyleIdx="0" presStyleCnt="3"/>
      <dgm:spPr/>
    </dgm:pt>
    <dgm:pt modelId="{55E0B90C-D2DD-4E09-B51C-A8DDED1B81C3}" type="pres">
      <dgm:prSet presAssocID="{EC72E108-E50D-403B-B887-9B0BD57BDCB6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99D3917-4392-476F-948C-AA18AB1383F1}" type="pres">
      <dgm:prSet presAssocID="{EC72E108-E50D-403B-B887-9B0BD57BDCB6}" presName="spaceRect" presStyleCnt="0"/>
      <dgm:spPr/>
    </dgm:pt>
    <dgm:pt modelId="{7040DBB0-8229-4CCB-A37D-BB1AE66868AC}" type="pres">
      <dgm:prSet presAssocID="{EC72E108-E50D-403B-B887-9B0BD57BDCB6}" presName="parTx" presStyleLbl="revTx" presStyleIdx="0" presStyleCnt="3">
        <dgm:presLayoutVars>
          <dgm:chMax val="0"/>
          <dgm:chPref val="0"/>
        </dgm:presLayoutVars>
      </dgm:prSet>
      <dgm:spPr/>
    </dgm:pt>
    <dgm:pt modelId="{E84A56D8-2042-4EC9-ACE1-07B522A0ABCE}" type="pres">
      <dgm:prSet presAssocID="{3198DB33-D4DA-472B-9168-06A7B37DCD6C}" presName="sibTrans" presStyleCnt="0"/>
      <dgm:spPr/>
    </dgm:pt>
    <dgm:pt modelId="{D55A7BD2-0D24-4E53-B6A0-4C29F013721F}" type="pres">
      <dgm:prSet presAssocID="{00ACAFE8-5F07-42E4-AFF0-E2E20A7A6006}" presName="compNode" presStyleCnt="0"/>
      <dgm:spPr/>
    </dgm:pt>
    <dgm:pt modelId="{164EC518-C562-405E-BDBC-707EA78C2138}" type="pres">
      <dgm:prSet presAssocID="{00ACAFE8-5F07-42E4-AFF0-E2E20A7A6006}" presName="bgRect" presStyleLbl="bgShp" presStyleIdx="1" presStyleCnt="3"/>
      <dgm:spPr/>
    </dgm:pt>
    <dgm:pt modelId="{2CCF1463-221D-4A81-9356-9391DB46633B}" type="pres">
      <dgm:prSet presAssocID="{00ACAFE8-5F07-42E4-AFF0-E2E20A7A6006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2A27F01E-8332-426C-9BE0-5633DE7D7865}" type="pres">
      <dgm:prSet presAssocID="{00ACAFE8-5F07-42E4-AFF0-E2E20A7A6006}" presName="spaceRect" presStyleCnt="0"/>
      <dgm:spPr/>
    </dgm:pt>
    <dgm:pt modelId="{E327F0E3-517F-4F02-A14C-A487CD69A2F6}" type="pres">
      <dgm:prSet presAssocID="{00ACAFE8-5F07-42E4-AFF0-E2E20A7A6006}" presName="parTx" presStyleLbl="revTx" presStyleIdx="1" presStyleCnt="3">
        <dgm:presLayoutVars>
          <dgm:chMax val="0"/>
          <dgm:chPref val="0"/>
        </dgm:presLayoutVars>
      </dgm:prSet>
      <dgm:spPr/>
    </dgm:pt>
    <dgm:pt modelId="{8346EAD2-F26D-4531-8AB2-E6D85E5BEB58}" type="pres">
      <dgm:prSet presAssocID="{B56911CF-8092-448F-A318-1B335CC2C7F9}" presName="sibTrans" presStyleCnt="0"/>
      <dgm:spPr/>
    </dgm:pt>
    <dgm:pt modelId="{CE77EEC4-0F5A-4A58-A509-431F7A6E2B00}" type="pres">
      <dgm:prSet presAssocID="{F1C2FE9B-46FB-424E-A788-1908B4657A77}" presName="compNode" presStyleCnt="0"/>
      <dgm:spPr/>
    </dgm:pt>
    <dgm:pt modelId="{A174F56C-2C8A-4955-B7AC-1BB51E226FF9}" type="pres">
      <dgm:prSet presAssocID="{F1C2FE9B-46FB-424E-A788-1908B4657A77}" presName="bgRect" presStyleLbl="bgShp" presStyleIdx="2" presStyleCnt="3"/>
      <dgm:spPr/>
    </dgm:pt>
    <dgm:pt modelId="{39C89780-DB3D-4BB0-A5EC-3BCE31B3940D}" type="pres">
      <dgm:prSet presAssocID="{F1C2FE9B-46FB-424E-A788-1908B4657A77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CC0B76CB-48AA-4FCA-8F96-C70BA3923653}" type="pres">
      <dgm:prSet presAssocID="{F1C2FE9B-46FB-424E-A788-1908B4657A77}" presName="spaceRect" presStyleCnt="0"/>
      <dgm:spPr/>
    </dgm:pt>
    <dgm:pt modelId="{03E45190-594A-4DD8-AF66-06F5DF213F93}" type="pres">
      <dgm:prSet presAssocID="{F1C2FE9B-46FB-424E-A788-1908B4657A7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140385C-1F2E-47EE-8046-721F5E1390CC}" type="presOf" srcId="{EC72E108-E50D-403B-B887-9B0BD57BDCB6}" destId="{7040DBB0-8229-4CCB-A37D-BB1AE66868AC}" srcOrd="0" destOrd="0" presId="urn:microsoft.com/office/officeart/2018/2/layout/IconVerticalSolidList"/>
    <dgm:cxn modelId="{8F811D45-EFBC-4F1D-8F6A-0C6563B6F4F2}" type="presOf" srcId="{00ACAFE8-5F07-42E4-AFF0-E2E20A7A6006}" destId="{E327F0E3-517F-4F02-A14C-A487CD69A2F6}" srcOrd="0" destOrd="0" presId="urn:microsoft.com/office/officeart/2018/2/layout/IconVerticalSolidList"/>
    <dgm:cxn modelId="{E061029F-F6D5-45AF-A428-9070A024FE52}" type="presOf" srcId="{F883813E-9900-40E9-8431-21DFCF952522}" destId="{2EB3CA49-3A84-4AC5-A944-62F59FD38B7F}" srcOrd="0" destOrd="0" presId="urn:microsoft.com/office/officeart/2018/2/layout/IconVerticalSolidList"/>
    <dgm:cxn modelId="{A5F9B8C5-F58C-4594-AEA2-C33B707F9925}" srcId="{F883813E-9900-40E9-8431-21DFCF952522}" destId="{EC72E108-E50D-403B-B887-9B0BD57BDCB6}" srcOrd="0" destOrd="0" parTransId="{8A0EFBD7-C124-43F1-B59E-DBCAD859BE1F}" sibTransId="{3198DB33-D4DA-472B-9168-06A7B37DCD6C}"/>
    <dgm:cxn modelId="{2DC9F5C7-134A-47E7-8944-DB141D5C7CA3}" type="presOf" srcId="{F1C2FE9B-46FB-424E-A788-1908B4657A77}" destId="{03E45190-594A-4DD8-AF66-06F5DF213F93}" srcOrd="0" destOrd="0" presId="urn:microsoft.com/office/officeart/2018/2/layout/IconVerticalSolidList"/>
    <dgm:cxn modelId="{DC593EF3-7918-46B1-AAE9-E01CBA8634AA}" srcId="{F883813E-9900-40E9-8431-21DFCF952522}" destId="{00ACAFE8-5F07-42E4-AFF0-E2E20A7A6006}" srcOrd="1" destOrd="0" parTransId="{E7FB7417-0387-4455-AB2E-37EF36584B8B}" sibTransId="{B56911CF-8092-448F-A318-1B335CC2C7F9}"/>
    <dgm:cxn modelId="{6226BEFC-5E6F-4E01-95D5-EF023FCBA27F}" srcId="{F883813E-9900-40E9-8431-21DFCF952522}" destId="{F1C2FE9B-46FB-424E-A788-1908B4657A77}" srcOrd="2" destOrd="0" parTransId="{0FECB11E-C0EA-43A8-9908-BF9806AEEE7B}" sibTransId="{E3436D50-01AE-457D-B78F-7F3E09A590F8}"/>
    <dgm:cxn modelId="{74CB261F-CAE1-442D-95B8-028670E408D9}" type="presParOf" srcId="{2EB3CA49-3A84-4AC5-A944-62F59FD38B7F}" destId="{62B297AA-1C57-47E2-881A-6C2B82C2A381}" srcOrd="0" destOrd="0" presId="urn:microsoft.com/office/officeart/2018/2/layout/IconVerticalSolidList"/>
    <dgm:cxn modelId="{288E3987-9DB7-491F-9DA6-2BAFF755CADB}" type="presParOf" srcId="{62B297AA-1C57-47E2-881A-6C2B82C2A381}" destId="{407B892B-7B21-4516-A9F6-498A3B4932E3}" srcOrd="0" destOrd="0" presId="urn:microsoft.com/office/officeart/2018/2/layout/IconVerticalSolidList"/>
    <dgm:cxn modelId="{12E7E8A6-B3B1-4220-9BBC-B886BE635D14}" type="presParOf" srcId="{62B297AA-1C57-47E2-881A-6C2B82C2A381}" destId="{55E0B90C-D2DD-4E09-B51C-A8DDED1B81C3}" srcOrd="1" destOrd="0" presId="urn:microsoft.com/office/officeart/2018/2/layout/IconVerticalSolidList"/>
    <dgm:cxn modelId="{ED13D04B-056A-47EC-B2B6-1CC797F15022}" type="presParOf" srcId="{62B297AA-1C57-47E2-881A-6C2B82C2A381}" destId="{899D3917-4392-476F-948C-AA18AB1383F1}" srcOrd="2" destOrd="0" presId="urn:microsoft.com/office/officeart/2018/2/layout/IconVerticalSolidList"/>
    <dgm:cxn modelId="{1D2720B4-F8CB-4C93-A93C-D499DBEBEE76}" type="presParOf" srcId="{62B297AA-1C57-47E2-881A-6C2B82C2A381}" destId="{7040DBB0-8229-4CCB-A37D-BB1AE66868AC}" srcOrd="3" destOrd="0" presId="urn:microsoft.com/office/officeart/2018/2/layout/IconVerticalSolidList"/>
    <dgm:cxn modelId="{9E086013-B4CF-4F59-A9F6-9BA3F5CB19F1}" type="presParOf" srcId="{2EB3CA49-3A84-4AC5-A944-62F59FD38B7F}" destId="{E84A56D8-2042-4EC9-ACE1-07B522A0ABCE}" srcOrd="1" destOrd="0" presId="urn:microsoft.com/office/officeart/2018/2/layout/IconVerticalSolidList"/>
    <dgm:cxn modelId="{EA3CF715-F589-489B-95FE-2FACB90EE698}" type="presParOf" srcId="{2EB3CA49-3A84-4AC5-A944-62F59FD38B7F}" destId="{D55A7BD2-0D24-4E53-B6A0-4C29F013721F}" srcOrd="2" destOrd="0" presId="urn:microsoft.com/office/officeart/2018/2/layout/IconVerticalSolidList"/>
    <dgm:cxn modelId="{FC5F10E3-F043-48FF-A3EA-8B65244BD86E}" type="presParOf" srcId="{D55A7BD2-0D24-4E53-B6A0-4C29F013721F}" destId="{164EC518-C562-405E-BDBC-707EA78C2138}" srcOrd="0" destOrd="0" presId="urn:microsoft.com/office/officeart/2018/2/layout/IconVerticalSolidList"/>
    <dgm:cxn modelId="{ECB5C289-CEB4-4E66-B659-F9FB28909E19}" type="presParOf" srcId="{D55A7BD2-0D24-4E53-B6A0-4C29F013721F}" destId="{2CCF1463-221D-4A81-9356-9391DB46633B}" srcOrd="1" destOrd="0" presId="urn:microsoft.com/office/officeart/2018/2/layout/IconVerticalSolidList"/>
    <dgm:cxn modelId="{E3067D0E-8EF9-40DB-A833-B9D95DAB307A}" type="presParOf" srcId="{D55A7BD2-0D24-4E53-B6A0-4C29F013721F}" destId="{2A27F01E-8332-426C-9BE0-5633DE7D7865}" srcOrd="2" destOrd="0" presId="urn:microsoft.com/office/officeart/2018/2/layout/IconVerticalSolidList"/>
    <dgm:cxn modelId="{20C01BA5-711F-404D-A2E2-4DE6F42EB1E1}" type="presParOf" srcId="{D55A7BD2-0D24-4E53-B6A0-4C29F013721F}" destId="{E327F0E3-517F-4F02-A14C-A487CD69A2F6}" srcOrd="3" destOrd="0" presId="urn:microsoft.com/office/officeart/2018/2/layout/IconVerticalSolidList"/>
    <dgm:cxn modelId="{52CED1AA-B09C-4D0F-B193-CC3C3653FD28}" type="presParOf" srcId="{2EB3CA49-3A84-4AC5-A944-62F59FD38B7F}" destId="{8346EAD2-F26D-4531-8AB2-E6D85E5BEB58}" srcOrd="3" destOrd="0" presId="urn:microsoft.com/office/officeart/2018/2/layout/IconVerticalSolidList"/>
    <dgm:cxn modelId="{E2CAF689-B421-47BC-AEA0-DF1EF1526040}" type="presParOf" srcId="{2EB3CA49-3A84-4AC5-A944-62F59FD38B7F}" destId="{CE77EEC4-0F5A-4A58-A509-431F7A6E2B00}" srcOrd="4" destOrd="0" presId="urn:microsoft.com/office/officeart/2018/2/layout/IconVerticalSolidList"/>
    <dgm:cxn modelId="{43B35FB7-264B-4537-BD1B-F7DA09BB258A}" type="presParOf" srcId="{CE77EEC4-0F5A-4A58-A509-431F7A6E2B00}" destId="{A174F56C-2C8A-4955-B7AC-1BB51E226FF9}" srcOrd="0" destOrd="0" presId="urn:microsoft.com/office/officeart/2018/2/layout/IconVerticalSolidList"/>
    <dgm:cxn modelId="{D3748F8E-BC35-405D-A282-095CD832930B}" type="presParOf" srcId="{CE77EEC4-0F5A-4A58-A509-431F7A6E2B00}" destId="{39C89780-DB3D-4BB0-A5EC-3BCE31B3940D}" srcOrd="1" destOrd="0" presId="urn:microsoft.com/office/officeart/2018/2/layout/IconVerticalSolidList"/>
    <dgm:cxn modelId="{3E8B1721-255F-4CD7-85A2-E0E88983EB66}" type="presParOf" srcId="{CE77EEC4-0F5A-4A58-A509-431F7A6E2B00}" destId="{CC0B76CB-48AA-4FCA-8F96-C70BA3923653}" srcOrd="2" destOrd="0" presId="urn:microsoft.com/office/officeart/2018/2/layout/IconVerticalSolidList"/>
    <dgm:cxn modelId="{84B51DE6-4400-4CA5-BEE3-475A1D0CE27D}" type="presParOf" srcId="{CE77EEC4-0F5A-4A58-A509-431F7A6E2B00}" destId="{03E45190-594A-4DD8-AF66-06F5DF213F9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670483-A0F4-43EF-8338-87D8EB2B3DDA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ECA6539-2467-4DA6-AD9C-86D280469427}">
      <dgm:prSet custT="1"/>
      <dgm:spPr/>
      <dgm:t>
        <a:bodyPr/>
        <a:lstStyle/>
        <a:p>
          <a:r>
            <a:rPr lang="en-US" sz="3200" dirty="0"/>
            <a:t>Emerging Artist Exhibits</a:t>
          </a:r>
        </a:p>
      </dgm:t>
    </dgm:pt>
    <dgm:pt modelId="{DD5B0418-3DEF-47EB-8BEE-4B57CAF0A3C9}" type="parTrans" cxnId="{A71D432C-6417-4D20-817F-493A0407F63B}">
      <dgm:prSet/>
      <dgm:spPr/>
      <dgm:t>
        <a:bodyPr/>
        <a:lstStyle/>
        <a:p>
          <a:endParaRPr lang="en-US"/>
        </a:p>
      </dgm:t>
    </dgm:pt>
    <dgm:pt modelId="{164AE4CD-1F2B-4055-9345-B7CF0E41EF9C}" type="sibTrans" cxnId="{A71D432C-6417-4D20-817F-493A0407F63B}">
      <dgm:prSet/>
      <dgm:spPr/>
      <dgm:t>
        <a:bodyPr/>
        <a:lstStyle/>
        <a:p>
          <a:endParaRPr lang="en-US"/>
        </a:p>
      </dgm:t>
    </dgm:pt>
    <dgm:pt modelId="{69F298C5-B835-49EB-8574-2B9B16E0F412}">
      <dgm:prSet custT="1"/>
      <dgm:spPr/>
      <dgm:t>
        <a:bodyPr/>
        <a:lstStyle/>
        <a:p>
          <a:r>
            <a:rPr lang="en-US" sz="3200" dirty="0"/>
            <a:t>Exhibitions – Maritime Museum, Petite Squares</a:t>
          </a:r>
        </a:p>
      </dgm:t>
    </dgm:pt>
    <dgm:pt modelId="{6806434A-03CD-4338-A2C8-CB3A26D7FB74}" type="parTrans" cxnId="{572E4EC0-64D6-4F36-8E41-BF8FABE7732E}">
      <dgm:prSet/>
      <dgm:spPr/>
      <dgm:t>
        <a:bodyPr/>
        <a:lstStyle/>
        <a:p>
          <a:endParaRPr lang="en-US"/>
        </a:p>
      </dgm:t>
    </dgm:pt>
    <dgm:pt modelId="{94EEF011-C168-4A5D-BE88-ADC79F11AB38}" type="sibTrans" cxnId="{572E4EC0-64D6-4F36-8E41-BF8FABE7732E}">
      <dgm:prSet/>
      <dgm:spPr/>
      <dgm:t>
        <a:bodyPr/>
        <a:lstStyle/>
        <a:p>
          <a:endParaRPr lang="en-US"/>
        </a:p>
      </dgm:t>
    </dgm:pt>
    <dgm:pt modelId="{C044C79D-D3E6-471A-A99D-CDE2807D92E8}">
      <dgm:prSet custT="1"/>
      <dgm:spPr/>
      <dgm:t>
        <a:bodyPr/>
        <a:lstStyle/>
        <a:p>
          <a:r>
            <a:rPr lang="en-US" sz="3200" dirty="0"/>
            <a:t>Artist Hosted Workshops</a:t>
          </a:r>
        </a:p>
      </dgm:t>
    </dgm:pt>
    <dgm:pt modelId="{1A1D9FDD-5CEE-4EB0-9F71-FFBFDDFBE2A9}" type="parTrans" cxnId="{27839369-2343-453C-A1F1-D6356C3B4419}">
      <dgm:prSet/>
      <dgm:spPr/>
      <dgm:t>
        <a:bodyPr/>
        <a:lstStyle/>
        <a:p>
          <a:endParaRPr lang="en-US"/>
        </a:p>
      </dgm:t>
    </dgm:pt>
    <dgm:pt modelId="{EEAC8E32-BBDA-4B0A-A449-FC2FE5BFE0E3}" type="sibTrans" cxnId="{27839369-2343-453C-A1F1-D6356C3B4419}">
      <dgm:prSet/>
      <dgm:spPr/>
      <dgm:t>
        <a:bodyPr/>
        <a:lstStyle/>
        <a:p>
          <a:endParaRPr lang="en-US"/>
        </a:p>
      </dgm:t>
    </dgm:pt>
    <dgm:pt modelId="{FEB34885-6487-4EE1-98CD-0640CB344DBD}">
      <dgm:prSet custT="1"/>
      <dgm:spPr/>
      <dgm:t>
        <a:bodyPr/>
        <a:lstStyle/>
        <a:p>
          <a:r>
            <a:rPr lang="en-US" sz="3200" dirty="0"/>
            <a:t>Artist Talks</a:t>
          </a:r>
        </a:p>
      </dgm:t>
    </dgm:pt>
    <dgm:pt modelId="{24FFED7C-EA61-404F-BCC5-34102CC8326C}" type="parTrans" cxnId="{94B1B482-8D19-4563-B942-1DDA88242D0F}">
      <dgm:prSet/>
      <dgm:spPr/>
      <dgm:t>
        <a:bodyPr/>
        <a:lstStyle/>
        <a:p>
          <a:endParaRPr lang="en-US"/>
        </a:p>
      </dgm:t>
    </dgm:pt>
    <dgm:pt modelId="{DE464CFF-6D73-4DED-BD0F-48704B48FC23}" type="sibTrans" cxnId="{94B1B482-8D19-4563-B942-1DDA88242D0F}">
      <dgm:prSet/>
      <dgm:spPr/>
      <dgm:t>
        <a:bodyPr/>
        <a:lstStyle/>
        <a:p>
          <a:endParaRPr lang="en-US"/>
        </a:p>
      </dgm:t>
    </dgm:pt>
    <dgm:pt modelId="{1ED16105-1070-422B-9812-BA4AF6A5E0E0}" type="pres">
      <dgm:prSet presAssocID="{75670483-A0F4-43EF-8338-87D8EB2B3DDA}" presName="vert0" presStyleCnt="0">
        <dgm:presLayoutVars>
          <dgm:dir/>
          <dgm:animOne val="branch"/>
          <dgm:animLvl val="lvl"/>
        </dgm:presLayoutVars>
      </dgm:prSet>
      <dgm:spPr/>
    </dgm:pt>
    <dgm:pt modelId="{A0C664E7-2886-4E5D-8036-000C3A0840C0}" type="pres">
      <dgm:prSet presAssocID="{DECA6539-2467-4DA6-AD9C-86D280469427}" presName="thickLine" presStyleLbl="alignNode1" presStyleIdx="0" presStyleCnt="4"/>
      <dgm:spPr/>
    </dgm:pt>
    <dgm:pt modelId="{70909CF1-880E-48B2-A6F0-F3EF50DD9ADC}" type="pres">
      <dgm:prSet presAssocID="{DECA6539-2467-4DA6-AD9C-86D280469427}" presName="horz1" presStyleCnt="0"/>
      <dgm:spPr/>
    </dgm:pt>
    <dgm:pt modelId="{3872868A-9679-4E9E-8708-E85276BB75FB}" type="pres">
      <dgm:prSet presAssocID="{DECA6539-2467-4DA6-AD9C-86D280469427}" presName="tx1" presStyleLbl="revTx" presStyleIdx="0" presStyleCnt="4"/>
      <dgm:spPr/>
    </dgm:pt>
    <dgm:pt modelId="{A83A198F-8FD9-428E-B788-8D394FEA1871}" type="pres">
      <dgm:prSet presAssocID="{DECA6539-2467-4DA6-AD9C-86D280469427}" presName="vert1" presStyleCnt="0"/>
      <dgm:spPr/>
    </dgm:pt>
    <dgm:pt modelId="{906F5344-8438-4ADF-A356-6CB565ABFBBA}" type="pres">
      <dgm:prSet presAssocID="{69F298C5-B835-49EB-8574-2B9B16E0F412}" presName="thickLine" presStyleLbl="alignNode1" presStyleIdx="1" presStyleCnt="4"/>
      <dgm:spPr/>
    </dgm:pt>
    <dgm:pt modelId="{C8124BF1-A4C9-4AD2-A4CC-E20DF5A993F3}" type="pres">
      <dgm:prSet presAssocID="{69F298C5-B835-49EB-8574-2B9B16E0F412}" presName="horz1" presStyleCnt="0"/>
      <dgm:spPr/>
    </dgm:pt>
    <dgm:pt modelId="{7BB25C59-1882-4A9F-B361-E997A136FCA2}" type="pres">
      <dgm:prSet presAssocID="{69F298C5-B835-49EB-8574-2B9B16E0F412}" presName="tx1" presStyleLbl="revTx" presStyleIdx="1" presStyleCnt="4"/>
      <dgm:spPr/>
    </dgm:pt>
    <dgm:pt modelId="{CE0643B5-5443-4382-B5B3-7418444D8245}" type="pres">
      <dgm:prSet presAssocID="{69F298C5-B835-49EB-8574-2B9B16E0F412}" presName="vert1" presStyleCnt="0"/>
      <dgm:spPr/>
    </dgm:pt>
    <dgm:pt modelId="{17CCB851-5793-464F-A2BC-E4EC6C47B597}" type="pres">
      <dgm:prSet presAssocID="{C044C79D-D3E6-471A-A99D-CDE2807D92E8}" presName="thickLine" presStyleLbl="alignNode1" presStyleIdx="2" presStyleCnt="4"/>
      <dgm:spPr/>
    </dgm:pt>
    <dgm:pt modelId="{76F824B7-E9E1-4C8D-8227-D0B8E2E07EE0}" type="pres">
      <dgm:prSet presAssocID="{C044C79D-D3E6-471A-A99D-CDE2807D92E8}" presName="horz1" presStyleCnt="0"/>
      <dgm:spPr/>
    </dgm:pt>
    <dgm:pt modelId="{AF8DC48C-E536-4E7F-9D2A-D08D065469F1}" type="pres">
      <dgm:prSet presAssocID="{C044C79D-D3E6-471A-A99D-CDE2807D92E8}" presName="tx1" presStyleLbl="revTx" presStyleIdx="2" presStyleCnt="4"/>
      <dgm:spPr/>
    </dgm:pt>
    <dgm:pt modelId="{10F9340C-FFA4-48F2-BE96-6A4737E993DE}" type="pres">
      <dgm:prSet presAssocID="{C044C79D-D3E6-471A-A99D-CDE2807D92E8}" presName="vert1" presStyleCnt="0"/>
      <dgm:spPr/>
    </dgm:pt>
    <dgm:pt modelId="{8025ECC9-AF2C-4445-97DA-74BA5E97AE6F}" type="pres">
      <dgm:prSet presAssocID="{FEB34885-6487-4EE1-98CD-0640CB344DBD}" presName="thickLine" presStyleLbl="alignNode1" presStyleIdx="3" presStyleCnt="4"/>
      <dgm:spPr/>
    </dgm:pt>
    <dgm:pt modelId="{A2867F5C-605F-4B90-BF17-156976C52452}" type="pres">
      <dgm:prSet presAssocID="{FEB34885-6487-4EE1-98CD-0640CB344DBD}" presName="horz1" presStyleCnt="0"/>
      <dgm:spPr/>
    </dgm:pt>
    <dgm:pt modelId="{2EC7AA46-E366-4CC1-B027-4CFE9EEC5637}" type="pres">
      <dgm:prSet presAssocID="{FEB34885-6487-4EE1-98CD-0640CB344DBD}" presName="tx1" presStyleLbl="revTx" presStyleIdx="3" presStyleCnt="4"/>
      <dgm:spPr/>
    </dgm:pt>
    <dgm:pt modelId="{E79B4F49-D4F5-49D9-A0D0-CAB03F9182BF}" type="pres">
      <dgm:prSet presAssocID="{FEB34885-6487-4EE1-98CD-0640CB344DBD}" presName="vert1" presStyleCnt="0"/>
      <dgm:spPr/>
    </dgm:pt>
  </dgm:ptLst>
  <dgm:cxnLst>
    <dgm:cxn modelId="{A71D432C-6417-4D20-817F-493A0407F63B}" srcId="{75670483-A0F4-43EF-8338-87D8EB2B3DDA}" destId="{DECA6539-2467-4DA6-AD9C-86D280469427}" srcOrd="0" destOrd="0" parTransId="{DD5B0418-3DEF-47EB-8BEE-4B57CAF0A3C9}" sibTransId="{164AE4CD-1F2B-4055-9345-B7CF0E41EF9C}"/>
    <dgm:cxn modelId="{27839369-2343-453C-A1F1-D6356C3B4419}" srcId="{75670483-A0F4-43EF-8338-87D8EB2B3DDA}" destId="{C044C79D-D3E6-471A-A99D-CDE2807D92E8}" srcOrd="2" destOrd="0" parTransId="{1A1D9FDD-5CEE-4EB0-9F71-FFBFDDFBE2A9}" sibTransId="{EEAC8E32-BBDA-4B0A-A449-FC2FE5BFE0E3}"/>
    <dgm:cxn modelId="{E6605E54-D3F7-43F8-951A-59A0C6464AC0}" type="presOf" srcId="{69F298C5-B835-49EB-8574-2B9B16E0F412}" destId="{7BB25C59-1882-4A9F-B361-E997A136FCA2}" srcOrd="0" destOrd="0" presId="urn:microsoft.com/office/officeart/2008/layout/LinedList"/>
    <dgm:cxn modelId="{94B1B482-8D19-4563-B942-1DDA88242D0F}" srcId="{75670483-A0F4-43EF-8338-87D8EB2B3DDA}" destId="{FEB34885-6487-4EE1-98CD-0640CB344DBD}" srcOrd="3" destOrd="0" parTransId="{24FFED7C-EA61-404F-BCC5-34102CC8326C}" sibTransId="{DE464CFF-6D73-4DED-BD0F-48704B48FC23}"/>
    <dgm:cxn modelId="{53888A93-4BB1-427A-8913-DB3632F40FAA}" type="presOf" srcId="{C044C79D-D3E6-471A-A99D-CDE2807D92E8}" destId="{AF8DC48C-E536-4E7F-9D2A-D08D065469F1}" srcOrd="0" destOrd="0" presId="urn:microsoft.com/office/officeart/2008/layout/LinedList"/>
    <dgm:cxn modelId="{572E4EC0-64D6-4F36-8E41-BF8FABE7732E}" srcId="{75670483-A0F4-43EF-8338-87D8EB2B3DDA}" destId="{69F298C5-B835-49EB-8574-2B9B16E0F412}" srcOrd="1" destOrd="0" parTransId="{6806434A-03CD-4338-A2C8-CB3A26D7FB74}" sibTransId="{94EEF011-C168-4A5D-BE88-ADC79F11AB38}"/>
    <dgm:cxn modelId="{32246DD3-9AC6-4B46-A477-129A69AD96D4}" type="presOf" srcId="{DECA6539-2467-4DA6-AD9C-86D280469427}" destId="{3872868A-9679-4E9E-8708-E85276BB75FB}" srcOrd="0" destOrd="0" presId="urn:microsoft.com/office/officeart/2008/layout/LinedList"/>
    <dgm:cxn modelId="{68E771D3-6344-44F1-A4D0-294F6C7D7DEE}" type="presOf" srcId="{75670483-A0F4-43EF-8338-87D8EB2B3DDA}" destId="{1ED16105-1070-422B-9812-BA4AF6A5E0E0}" srcOrd="0" destOrd="0" presId="urn:microsoft.com/office/officeart/2008/layout/LinedList"/>
    <dgm:cxn modelId="{B09DE7ED-CF99-4D78-A9D2-76AB467667C8}" type="presOf" srcId="{FEB34885-6487-4EE1-98CD-0640CB344DBD}" destId="{2EC7AA46-E366-4CC1-B027-4CFE9EEC5637}" srcOrd="0" destOrd="0" presId="urn:microsoft.com/office/officeart/2008/layout/LinedList"/>
    <dgm:cxn modelId="{D9A65437-C1BF-4ADA-A91D-0E0E8989D8C3}" type="presParOf" srcId="{1ED16105-1070-422B-9812-BA4AF6A5E0E0}" destId="{A0C664E7-2886-4E5D-8036-000C3A0840C0}" srcOrd="0" destOrd="0" presId="urn:microsoft.com/office/officeart/2008/layout/LinedList"/>
    <dgm:cxn modelId="{F0D4A055-0626-4480-879F-90B9A77C0EF9}" type="presParOf" srcId="{1ED16105-1070-422B-9812-BA4AF6A5E0E0}" destId="{70909CF1-880E-48B2-A6F0-F3EF50DD9ADC}" srcOrd="1" destOrd="0" presId="urn:microsoft.com/office/officeart/2008/layout/LinedList"/>
    <dgm:cxn modelId="{50517DDE-4706-4C85-B9FD-2CFE537689CD}" type="presParOf" srcId="{70909CF1-880E-48B2-A6F0-F3EF50DD9ADC}" destId="{3872868A-9679-4E9E-8708-E85276BB75FB}" srcOrd="0" destOrd="0" presId="urn:microsoft.com/office/officeart/2008/layout/LinedList"/>
    <dgm:cxn modelId="{C12BE18B-E615-4518-AA52-ED99A0E90F6A}" type="presParOf" srcId="{70909CF1-880E-48B2-A6F0-F3EF50DD9ADC}" destId="{A83A198F-8FD9-428E-B788-8D394FEA1871}" srcOrd="1" destOrd="0" presId="urn:microsoft.com/office/officeart/2008/layout/LinedList"/>
    <dgm:cxn modelId="{2715E139-3ADB-490E-9FFC-998D82716EA4}" type="presParOf" srcId="{1ED16105-1070-422B-9812-BA4AF6A5E0E0}" destId="{906F5344-8438-4ADF-A356-6CB565ABFBBA}" srcOrd="2" destOrd="0" presId="urn:microsoft.com/office/officeart/2008/layout/LinedList"/>
    <dgm:cxn modelId="{98B6524F-6F13-4D9F-BEA8-9431A50E9E70}" type="presParOf" srcId="{1ED16105-1070-422B-9812-BA4AF6A5E0E0}" destId="{C8124BF1-A4C9-4AD2-A4CC-E20DF5A993F3}" srcOrd="3" destOrd="0" presId="urn:microsoft.com/office/officeart/2008/layout/LinedList"/>
    <dgm:cxn modelId="{CF658070-4B82-41AB-AAE1-6B3E75E46B3B}" type="presParOf" srcId="{C8124BF1-A4C9-4AD2-A4CC-E20DF5A993F3}" destId="{7BB25C59-1882-4A9F-B361-E997A136FCA2}" srcOrd="0" destOrd="0" presId="urn:microsoft.com/office/officeart/2008/layout/LinedList"/>
    <dgm:cxn modelId="{44895490-5744-4D6B-A2A7-605801FAEE6A}" type="presParOf" srcId="{C8124BF1-A4C9-4AD2-A4CC-E20DF5A993F3}" destId="{CE0643B5-5443-4382-B5B3-7418444D8245}" srcOrd="1" destOrd="0" presId="urn:microsoft.com/office/officeart/2008/layout/LinedList"/>
    <dgm:cxn modelId="{FD6F2E02-891D-42E2-BEB6-BDEC6B21F03A}" type="presParOf" srcId="{1ED16105-1070-422B-9812-BA4AF6A5E0E0}" destId="{17CCB851-5793-464F-A2BC-E4EC6C47B597}" srcOrd="4" destOrd="0" presId="urn:microsoft.com/office/officeart/2008/layout/LinedList"/>
    <dgm:cxn modelId="{61429158-AA63-474C-A7AB-C3F8DFA52800}" type="presParOf" srcId="{1ED16105-1070-422B-9812-BA4AF6A5E0E0}" destId="{76F824B7-E9E1-4C8D-8227-D0B8E2E07EE0}" srcOrd="5" destOrd="0" presId="urn:microsoft.com/office/officeart/2008/layout/LinedList"/>
    <dgm:cxn modelId="{FB05DCC5-BDB4-4A59-AE50-8A6B6A4C8C1A}" type="presParOf" srcId="{76F824B7-E9E1-4C8D-8227-D0B8E2E07EE0}" destId="{AF8DC48C-E536-4E7F-9D2A-D08D065469F1}" srcOrd="0" destOrd="0" presId="urn:microsoft.com/office/officeart/2008/layout/LinedList"/>
    <dgm:cxn modelId="{42B17B7C-F382-48A0-A155-AFAA756C3EB6}" type="presParOf" srcId="{76F824B7-E9E1-4C8D-8227-D0B8E2E07EE0}" destId="{10F9340C-FFA4-48F2-BE96-6A4737E993DE}" srcOrd="1" destOrd="0" presId="urn:microsoft.com/office/officeart/2008/layout/LinedList"/>
    <dgm:cxn modelId="{21C221DF-3B42-4CC9-A89E-320989013DA9}" type="presParOf" srcId="{1ED16105-1070-422B-9812-BA4AF6A5E0E0}" destId="{8025ECC9-AF2C-4445-97DA-74BA5E97AE6F}" srcOrd="6" destOrd="0" presId="urn:microsoft.com/office/officeart/2008/layout/LinedList"/>
    <dgm:cxn modelId="{11717603-7DCD-4533-971B-095139421F78}" type="presParOf" srcId="{1ED16105-1070-422B-9812-BA4AF6A5E0E0}" destId="{A2867F5C-605F-4B90-BF17-156976C52452}" srcOrd="7" destOrd="0" presId="urn:microsoft.com/office/officeart/2008/layout/LinedList"/>
    <dgm:cxn modelId="{0E845460-2F39-4F40-978E-2ACACECCD123}" type="presParOf" srcId="{A2867F5C-605F-4B90-BF17-156976C52452}" destId="{2EC7AA46-E366-4CC1-B027-4CFE9EEC5637}" srcOrd="0" destOrd="0" presId="urn:microsoft.com/office/officeart/2008/layout/LinedList"/>
    <dgm:cxn modelId="{42FF17D7-4FA7-478E-81D6-99F03F5722A3}" type="presParOf" srcId="{A2867F5C-605F-4B90-BF17-156976C52452}" destId="{E79B4F49-D4F5-49D9-A0D0-CAB03F9182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B892B-7B21-4516-A9F6-498A3B4932E3}">
      <dsp:nvSpPr>
        <dsp:cNvPr id="0" name=""/>
        <dsp:cNvSpPr/>
      </dsp:nvSpPr>
      <dsp:spPr>
        <a:xfrm>
          <a:off x="0" y="996"/>
          <a:ext cx="3623141" cy="140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0B90C-D2DD-4E09-B51C-A8DDED1B81C3}">
      <dsp:nvSpPr>
        <dsp:cNvPr id="0" name=""/>
        <dsp:cNvSpPr/>
      </dsp:nvSpPr>
      <dsp:spPr>
        <a:xfrm>
          <a:off x="42592" y="32676"/>
          <a:ext cx="77440" cy="7744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40DBB0-8229-4CCB-A37D-BB1AE66868AC}">
      <dsp:nvSpPr>
        <dsp:cNvPr id="0" name=""/>
        <dsp:cNvSpPr/>
      </dsp:nvSpPr>
      <dsp:spPr>
        <a:xfrm>
          <a:off x="162625" y="996"/>
          <a:ext cx="3024035" cy="1548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16" tIns="163916" rIns="163916" bIns="16391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Provide resources, opportunities, and access to individuals underrepresented in the art community.</a:t>
          </a:r>
        </a:p>
      </dsp:txBody>
      <dsp:txXfrm>
        <a:off x="162625" y="996"/>
        <a:ext cx="3024035" cy="1548809"/>
      </dsp:txXfrm>
    </dsp:sp>
    <dsp:sp modelId="{164EC518-C562-405E-BDBC-707EA78C2138}">
      <dsp:nvSpPr>
        <dsp:cNvPr id="0" name=""/>
        <dsp:cNvSpPr/>
      </dsp:nvSpPr>
      <dsp:spPr>
        <a:xfrm>
          <a:off x="0" y="1837957"/>
          <a:ext cx="3623141" cy="140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F1463-221D-4A81-9356-9391DB46633B}">
      <dsp:nvSpPr>
        <dsp:cNvPr id="0" name=""/>
        <dsp:cNvSpPr/>
      </dsp:nvSpPr>
      <dsp:spPr>
        <a:xfrm>
          <a:off x="42592" y="1869637"/>
          <a:ext cx="77440" cy="7744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7F0E3-517F-4F02-A14C-A487CD69A2F6}">
      <dsp:nvSpPr>
        <dsp:cNvPr id="0" name=""/>
        <dsp:cNvSpPr/>
      </dsp:nvSpPr>
      <dsp:spPr>
        <a:xfrm>
          <a:off x="162625" y="1837957"/>
          <a:ext cx="3024035" cy="1548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16" tIns="163916" rIns="163916" bIns="16391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Cultivate trust through respect, honesty, and transparency.</a:t>
          </a:r>
        </a:p>
      </dsp:txBody>
      <dsp:txXfrm>
        <a:off x="162625" y="1837957"/>
        <a:ext cx="3024035" cy="1548809"/>
      </dsp:txXfrm>
    </dsp:sp>
    <dsp:sp modelId="{A174F56C-2C8A-4955-B7AC-1BB51E226FF9}">
      <dsp:nvSpPr>
        <dsp:cNvPr id="0" name=""/>
        <dsp:cNvSpPr/>
      </dsp:nvSpPr>
      <dsp:spPr>
        <a:xfrm>
          <a:off x="0" y="3674917"/>
          <a:ext cx="3623141" cy="140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89780-DB3D-4BB0-A5EC-3BCE31B3940D}">
      <dsp:nvSpPr>
        <dsp:cNvPr id="0" name=""/>
        <dsp:cNvSpPr/>
      </dsp:nvSpPr>
      <dsp:spPr>
        <a:xfrm>
          <a:off x="42592" y="3706597"/>
          <a:ext cx="77440" cy="7744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45190-594A-4DD8-AF66-06F5DF213F93}">
      <dsp:nvSpPr>
        <dsp:cNvPr id="0" name=""/>
        <dsp:cNvSpPr/>
      </dsp:nvSpPr>
      <dsp:spPr>
        <a:xfrm>
          <a:off x="162625" y="3674917"/>
          <a:ext cx="3024035" cy="1548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16" tIns="163916" rIns="163916" bIns="16391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Manage resources to ensure the viability, growth, and sustainability of the Annapolis Arts Alliance.</a:t>
          </a:r>
        </a:p>
      </dsp:txBody>
      <dsp:txXfrm>
        <a:off x="162625" y="3674917"/>
        <a:ext cx="3024035" cy="1548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664E7-2886-4E5D-8036-000C3A0840C0}">
      <dsp:nvSpPr>
        <dsp:cNvPr id="0" name=""/>
        <dsp:cNvSpPr/>
      </dsp:nvSpPr>
      <dsp:spPr>
        <a:xfrm>
          <a:off x="0" y="0"/>
          <a:ext cx="501961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72868A-9679-4E9E-8708-E85276BB75FB}">
      <dsp:nvSpPr>
        <dsp:cNvPr id="0" name=""/>
        <dsp:cNvSpPr/>
      </dsp:nvSpPr>
      <dsp:spPr>
        <a:xfrm>
          <a:off x="0" y="0"/>
          <a:ext cx="5019610" cy="1205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Emerging Artist Exhibits</a:t>
          </a:r>
        </a:p>
      </dsp:txBody>
      <dsp:txXfrm>
        <a:off x="0" y="0"/>
        <a:ext cx="5019610" cy="1205797"/>
      </dsp:txXfrm>
    </dsp:sp>
    <dsp:sp modelId="{906F5344-8438-4ADF-A356-6CB565ABFBBA}">
      <dsp:nvSpPr>
        <dsp:cNvPr id="0" name=""/>
        <dsp:cNvSpPr/>
      </dsp:nvSpPr>
      <dsp:spPr>
        <a:xfrm>
          <a:off x="0" y="1205797"/>
          <a:ext cx="501961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B25C59-1882-4A9F-B361-E997A136FCA2}">
      <dsp:nvSpPr>
        <dsp:cNvPr id="0" name=""/>
        <dsp:cNvSpPr/>
      </dsp:nvSpPr>
      <dsp:spPr>
        <a:xfrm>
          <a:off x="0" y="1205797"/>
          <a:ext cx="5019610" cy="1205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Exhibitions – Maritime Museum, Petite Squares</a:t>
          </a:r>
        </a:p>
      </dsp:txBody>
      <dsp:txXfrm>
        <a:off x="0" y="1205797"/>
        <a:ext cx="5019610" cy="1205797"/>
      </dsp:txXfrm>
    </dsp:sp>
    <dsp:sp modelId="{17CCB851-5793-464F-A2BC-E4EC6C47B597}">
      <dsp:nvSpPr>
        <dsp:cNvPr id="0" name=""/>
        <dsp:cNvSpPr/>
      </dsp:nvSpPr>
      <dsp:spPr>
        <a:xfrm>
          <a:off x="0" y="2411594"/>
          <a:ext cx="5019610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8DC48C-E536-4E7F-9D2A-D08D065469F1}">
      <dsp:nvSpPr>
        <dsp:cNvPr id="0" name=""/>
        <dsp:cNvSpPr/>
      </dsp:nvSpPr>
      <dsp:spPr>
        <a:xfrm>
          <a:off x="0" y="2411595"/>
          <a:ext cx="5019610" cy="1205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Artist Hosted Workshops</a:t>
          </a:r>
        </a:p>
      </dsp:txBody>
      <dsp:txXfrm>
        <a:off x="0" y="2411595"/>
        <a:ext cx="5019610" cy="1205797"/>
      </dsp:txXfrm>
    </dsp:sp>
    <dsp:sp modelId="{8025ECC9-AF2C-4445-97DA-74BA5E97AE6F}">
      <dsp:nvSpPr>
        <dsp:cNvPr id="0" name=""/>
        <dsp:cNvSpPr/>
      </dsp:nvSpPr>
      <dsp:spPr>
        <a:xfrm>
          <a:off x="0" y="3617392"/>
          <a:ext cx="501961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C7AA46-E366-4CC1-B027-4CFE9EEC5637}">
      <dsp:nvSpPr>
        <dsp:cNvPr id="0" name=""/>
        <dsp:cNvSpPr/>
      </dsp:nvSpPr>
      <dsp:spPr>
        <a:xfrm>
          <a:off x="0" y="3617392"/>
          <a:ext cx="5019610" cy="1205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Artist Talks</a:t>
          </a:r>
        </a:p>
      </dsp:txBody>
      <dsp:txXfrm>
        <a:off x="0" y="3617392"/>
        <a:ext cx="5019610" cy="1205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D1C7D-09D2-4EAC-BD77-70F52EBD9CD3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E20E4-05DB-485B-99E6-CD6A8082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01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E20E4-05DB-485B-99E6-CD6A8082B9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3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07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48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23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2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6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9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68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622592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B63C5-B5D3-288D-695C-61069ECD6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35" y="488527"/>
            <a:ext cx="4959904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2D0AB-F85C-E836-2EA2-54C2774E7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527A-DF7D-EC73-6E72-0ADE9E267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550" y="609600"/>
            <a:ext cx="2802951" cy="1320800"/>
          </a:xfrm>
        </p:spPr>
        <p:txBody>
          <a:bodyPr>
            <a:normAutofit/>
          </a:bodyPr>
          <a:lstStyle/>
          <a:p>
            <a:r>
              <a:rPr lang="en-US" dirty="0"/>
              <a:t>Core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CD6D3-3F89-C3C4-451D-6EFB58695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172" y="2160589"/>
            <a:ext cx="304832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Scholarship Program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Established in 2021- Awarded 17 scholarships totaling $32,500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8CD1D-C245-2706-A41A-BBC8F100F6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00" r="35650"/>
          <a:stretch>
            <a:fillRect/>
          </a:stretch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ED65E9-5AA3-4ADF-3D68-1BF0F313C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A44A9-4E52-8C8B-A250-97769678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550" y="609600"/>
            <a:ext cx="2802951" cy="1320800"/>
          </a:xfrm>
        </p:spPr>
        <p:txBody>
          <a:bodyPr>
            <a:normAutofit/>
          </a:bodyPr>
          <a:lstStyle/>
          <a:p>
            <a:r>
              <a:rPr lang="en-US" dirty="0"/>
              <a:t>Core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AE9BB-255F-C085-BAD9-DAA70548C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172" y="2160589"/>
            <a:ext cx="3189914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Internship Program </a:t>
            </a:r>
          </a:p>
          <a:p>
            <a:pPr marL="0" indent="0">
              <a:buNone/>
            </a:pPr>
            <a:r>
              <a:rPr lang="en-US" dirty="0"/>
              <a:t>To provide an opportunity and forum for communications and marketing students to polish skills, learn new skill and develop unique communication and marketing tools that promote artistic programs and support artists.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FF24A-2667-7DA3-F7C0-1B932875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424"/>
          <a:stretch>
            <a:fillRect/>
          </a:stretch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44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4566F4-8C8A-44A4-5891-865FCB9F3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FD4BAC-1C9A-5F1F-0453-A34E472F56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60" r="762"/>
          <a:stretch>
            <a:fillRect/>
          </a:stretch>
        </p:blipFill>
        <p:spPr>
          <a:xfrm>
            <a:off x="2967499" y="92278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8F7EB-EABD-3908-4BDC-04011B41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09600"/>
            <a:ext cx="2888343" cy="1320800"/>
          </a:xfrm>
        </p:spPr>
        <p:txBody>
          <a:bodyPr>
            <a:normAutofit/>
          </a:bodyPr>
          <a:lstStyle/>
          <a:p>
            <a:r>
              <a:rPr lang="en-US" dirty="0"/>
              <a:t>Core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42BBB-A7A5-E935-068F-788A2F555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160589"/>
            <a:ext cx="2888342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/>
              <a:t>Art Hub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Expands equitable access to creative space for artists, small arts organizations, guilds, educators, and community groups who often face barriers to affordable and visible venues.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The Art Hub at Gallery 57 West has sponsored three artist workshops in the 2</a:t>
            </a:r>
            <a:r>
              <a:rPr lang="en-US" baseline="30000" dirty="0"/>
              <a:t>nd</a:t>
            </a:r>
            <a:r>
              <a:rPr lang="en-US" dirty="0"/>
              <a:t> quarter of 2026.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Board of Directors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8486" y="816638"/>
            <a:ext cx="4475284" cy="5047267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600" b="1" dirty="0"/>
              <a:t>Governance, oversight, strategic planning “Volunteer leaders dedicated to advancing the mission and strengthening the arts community.”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OFFICERS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Jessica McGrath				Terry Bydume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DIRECTORS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Bob Bloom					Selma Manizade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Barbara Burns				Stephanie Raymer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Jessica Cicoria				Mary Rosoff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JoAnn Cook					Anastasia Samaras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Brooklyn Haugh				Kathy Strouss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		</a:t>
            </a: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Strategic Priorities 2026–2027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1" y="816638"/>
            <a:ext cx="346477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Grow Our Community</a:t>
            </a:r>
          </a:p>
          <a:p>
            <a:r>
              <a:rPr lang="en-US" dirty="0"/>
              <a:t>Expand Access</a:t>
            </a:r>
          </a:p>
          <a:p>
            <a:r>
              <a:rPr lang="en-US" dirty="0"/>
              <a:t>Develop Leadership</a:t>
            </a:r>
          </a:p>
          <a:p>
            <a:r>
              <a:rPr lang="en-US" dirty="0"/>
              <a:t>Increase Visibility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BCDB80-CD78-F6D8-A7B9-7CF340BF6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5EE915-D7D3-4653-27AF-F888CC38E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Strategic Priorities 2026–2027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5A0A0-8BB1-93A3-6776-CB6EFF6FC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816638"/>
            <a:ext cx="3464779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Communication </a:t>
            </a:r>
          </a:p>
          <a:p>
            <a:pPr marL="0" indent="0">
              <a:buNone/>
            </a:pPr>
            <a:r>
              <a:rPr lang="en-US" dirty="0"/>
              <a:t>Enhance the Alliance’s, visibility, engagement, and community impact through clear, consistent, and strategic external communications across all platforms.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Art Hub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1" y="816638"/>
            <a:ext cx="3464779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Expand to emphasize community impact:</a:t>
            </a:r>
          </a:p>
          <a:p>
            <a:pPr lvl="1"/>
            <a:r>
              <a:rPr lang="en-US" dirty="0"/>
              <a:t>Exhibitions</a:t>
            </a:r>
          </a:p>
          <a:p>
            <a:pPr lvl="1"/>
            <a:r>
              <a:rPr lang="en-US" dirty="0"/>
              <a:t>Workshops</a:t>
            </a:r>
          </a:p>
          <a:p>
            <a:pPr lvl="1"/>
            <a:r>
              <a:rPr lang="en-US" dirty="0"/>
              <a:t>Artist Talks</a:t>
            </a:r>
          </a:p>
          <a:p>
            <a:pPr lvl="1"/>
            <a:r>
              <a:rPr lang="en-US" dirty="0"/>
              <a:t>Partnerships</a:t>
            </a:r>
          </a:p>
          <a:p>
            <a:pPr lvl="1"/>
            <a:r>
              <a:rPr lang="en-US" dirty="0"/>
              <a:t>Accessible Arts Programming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Internship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1" y="816638"/>
            <a:ext cx="3464779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Leadership and Skills Development</a:t>
            </a:r>
          </a:p>
          <a:p>
            <a:r>
              <a:rPr lang="en-US" dirty="0"/>
              <a:t>Gallery Management</a:t>
            </a:r>
          </a:p>
          <a:p>
            <a:r>
              <a:rPr lang="en-US" dirty="0"/>
              <a:t>Marketing</a:t>
            </a:r>
          </a:p>
          <a:p>
            <a:r>
              <a:rPr lang="en-US" dirty="0"/>
              <a:t>Curation Experience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Executive Director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1" y="816638"/>
            <a:ext cx="3464779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Recruit and retain a part-time Executive Director</a:t>
            </a:r>
          </a:p>
          <a:p>
            <a:r>
              <a:rPr lang="en-US" dirty="0"/>
              <a:t>Operational support</a:t>
            </a:r>
          </a:p>
          <a:p>
            <a:r>
              <a:rPr lang="en-US" dirty="0"/>
              <a:t>Fundraising</a:t>
            </a:r>
          </a:p>
          <a:p>
            <a:r>
              <a:rPr lang="en-US" dirty="0"/>
              <a:t>Partnership development</a:t>
            </a:r>
          </a:p>
          <a:p>
            <a:r>
              <a:rPr lang="en-US" dirty="0"/>
              <a:t>Organizational sustainability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Long-Term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588" y="816638"/>
            <a:ext cx="4363284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An environment where artists thrive</a:t>
            </a:r>
          </a:p>
          <a:p>
            <a:r>
              <a:rPr lang="en-US" dirty="0"/>
              <a:t>Creative opportunities that are accessible to all.</a:t>
            </a:r>
          </a:p>
          <a:p>
            <a:r>
              <a:rPr lang="en-US" dirty="0"/>
              <a:t>Flourishing community partnerships.</a:t>
            </a:r>
          </a:p>
          <a:p>
            <a:r>
              <a:rPr lang="en-US" dirty="0"/>
              <a:t>Strethening the community through art.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About AAA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1" y="816638"/>
            <a:ext cx="3464779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“Since 2004, Annapolis Arts Alliance has connected artists, organizations, and the community through programs, partnerships, and opportunities that strengthen the arts throughout our region”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4303" y="-8467"/>
            <a:ext cx="3575050" cy="6866467"/>
            <a:chOff x="7425267" y="-8467"/>
            <a:chExt cx="4766733" cy="68664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827CB8-2AFC-6AAC-7329-4F060118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1" y="1382486"/>
            <a:ext cx="3355596" cy="3936134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Upcoming Artist Opportunities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6968" y="0"/>
            <a:ext cx="48370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8885BF4F-39AC-BC6F-A36C-9092AE444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9442331"/>
              </p:ext>
            </p:extLst>
          </p:nvPr>
        </p:nvGraphicFramePr>
        <p:xfrm>
          <a:off x="3866438" y="998885"/>
          <a:ext cx="5019610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117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DE76F-842B-1764-5532-17D4689D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715" y="434314"/>
            <a:ext cx="3836082" cy="1320800"/>
          </a:xfrm>
        </p:spPr>
        <p:txBody>
          <a:bodyPr>
            <a:normAutofit/>
          </a:bodyPr>
          <a:lstStyle/>
          <a:p>
            <a:r>
              <a:rPr lang="en-US" sz="3300" dirty="0"/>
              <a:t>A Look Back </a:t>
            </a:r>
            <a:br>
              <a:rPr lang="en-US" sz="3300" dirty="0"/>
            </a:br>
            <a:r>
              <a:rPr lang="en-US" sz="3300" dirty="0"/>
              <a:t>2025 -2026 EVENTS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98F1C5-5050-5513-E051-ED65DB099C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9583" r="4" b="25528"/>
          <a:stretch>
            <a:fillRect/>
          </a:stretch>
        </p:blipFill>
        <p:spPr>
          <a:xfrm>
            <a:off x="381852" y="10"/>
            <a:ext cx="2638407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8D93D7-1929-1E38-43B7-BDA0A6EE9C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8474" r="-1" b="26849"/>
          <a:stretch>
            <a:fillRect/>
          </a:stretch>
        </p:blipFill>
        <p:spPr>
          <a:xfrm>
            <a:off x="127249" y="2289183"/>
            <a:ext cx="2636117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BF4BA-CBE9-CF3F-B8DF-01BB6AE275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1667" r="1" b="30019"/>
          <a:stretch>
            <a:fillRect/>
          </a:stretch>
        </p:blipFill>
        <p:spPr>
          <a:xfrm>
            <a:off x="-7974" y="4565636"/>
            <a:ext cx="2516671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16" name="Isosceles Triangle 30">
            <a:extLst>
              <a:ext uri="{FF2B5EF4-FFF2-40B4-BE49-F238E27FC236}">
                <a16:creationId xmlns:a16="http://schemas.microsoft.com/office/drawing/2014/main" id="{601DBFE7-59F3-41F8-BC4E-83FB08639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7975" y="0"/>
            <a:ext cx="63194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AC3254-FB46-4BDF-B7F2-2D039653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2924" y="2282818"/>
            <a:ext cx="2404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6280CF-E187-4C89-97A6-CE354B277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2022" y="4565636"/>
            <a:ext cx="2404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sosceles Triangle 30">
            <a:extLst>
              <a:ext uri="{FF2B5EF4-FFF2-40B4-BE49-F238E27FC236}">
                <a16:creationId xmlns:a16="http://schemas.microsoft.com/office/drawing/2014/main" id="{AB636136-2572-47F5-B45E-4AE6AD867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727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84E17-EBA9-F061-2541-7F64BE49EDE0}"/>
              </a:ext>
            </a:extLst>
          </p:cNvPr>
          <p:cNvSpPr txBox="1"/>
          <p:nvPr/>
        </p:nvSpPr>
        <p:spPr>
          <a:xfrm>
            <a:off x="3107715" y="1564963"/>
            <a:ext cx="43803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AACC Student Art Exhibition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Artist Talks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Busch Library Exhibit Member Show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Faux-to-Booth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HER Exhibition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Petite Squares Exhibition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Poetry of Pictures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Pumpkins for a Cause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Quiet Waters Gallery Member Show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Sketch Crawl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Toy Drive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84888-C9D4-9970-A5B7-FC1B640F2D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5563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68DA72-60DA-44EE-2D74-A63376C82901}"/>
              </a:ext>
            </a:extLst>
          </p:cNvPr>
          <p:cNvSpPr txBox="1"/>
          <p:nvPr/>
        </p:nvSpPr>
        <p:spPr>
          <a:xfrm>
            <a:off x="8478796" y="328451"/>
            <a:ext cx="653640" cy="603040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ARTIST TALK</a:t>
            </a:r>
          </a:p>
        </p:txBody>
      </p:sp>
    </p:spTree>
    <p:extLst>
      <p:ext uri="{BB962C8B-B14F-4D97-AF65-F5344CB8AC3E}">
        <p14:creationId xmlns:p14="http://schemas.microsoft.com/office/powerpoint/2010/main" val="192172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E4193-6A07-49E6-71A6-B584F2E3D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73" y="0"/>
            <a:ext cx="5265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91E688-784A-CD02-2430-8E96BF9583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39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DF384-170A-8DB1-30BA-BEA45B6E9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13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D36A05-3231-9299-9630-5174F8343B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52" b="35999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2E075-286C-F6F7-E2EC-836FBF4B1381}"/>
              </a:ext>
            </a:extLst>
          </p:cNvPr>
          <p:cNvSpPr txBox="1"/>
          <p:nvPr/>
        </p:nvSpPr>
        <p:spPr>
          <a:xfrm>
            <a:off x="8500808" y="620784"/>
            <a:ext cx="497316" cy="606524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b="1" dirty="0"/>
              <a:t>AMERICA 250</a:t>
            </a:r>
          </a:p>
        </p:txBody>
      </p:sp>
    </p:spTree>
    <p:extLst>
      <p:ext uri="{BB962C8B-B14F-4D97-AF65-F5344CB8AC3E}">
        <p14:creationId xmlns:p14="http://schemas.microsoft.com/office/powerpoint/2010/main" val="187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BBD6D4-A22C-6936-6D11-08ED52989C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98" b="-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FC26D-3C7C-4364-610F-A9A55D0C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57" b="892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CF4033-630F-DB98-B97F-559B4DA7AD0D}"/>
              </a:ext>
            </a:extLst>
          </p:cNvPr>
          <p:cNvSpPr txBox="1"/>
          <p:nvPr/>
        </p:nvSpPr>
        <p:spPr>
          <a:xfrm>
            <a:off x="8575504" y="-44042"/>
            <a:ext cx="532133" cy="694608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sz="2000" b="1" dirty="0"/>
              <a:t>QUIET </a:t>
            </a:r>
            <a:r>
              <a:rPr lang="en-US" b="1" dirty="0"/>
              <a:t>WATERS</a:t>
            </a:r>
            <a:r>
              <a:rPr lang="en-US" sz="2000" b="1" dirty="0"/>
              <a:t> EXHIBIT</a:t>
            </a:r>
          </a:p>
        </p:txBody>
      </p:sp>
    </p:spTree>
    <p:extLst>
      <p:ext uri="{BB962C8B-B14F-4D97-AF65-F5344CB8AC3E}">
        <p14:creationId xmlns:p14="http://schemas.microsoft.com/office/powerpoint/2010/main" val="13902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D1DEF-92DE-263E-9F06-1B2687D7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277" y="0"/>
            <a:ext cx="6479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721" y="816638"/>
            <a:ext cx="3464779" cy="5224724"/>
          </a:xfrm>
        </p:spPr>
        <p:txBody>
          <a:bodyPr anchor="ctr">
            <a:normAutofit/>
          </a:bodyPr>
          <a:lstStyle/>
          <a:p>
            <a:endParaRPr dirty="0"/>
          </a:p>
          <a:p>
            <a:pPr marL="0" indent="0">
              <a:buNone/>
            </a:pPr>
            <a:r>
              <a:rPr lang="en-US" dirty="0"/>
              <a:t>"To nurture artists, expand access to the arts, and inspire lifelong engagement through creativity, education, and community connection.”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FA6E1-234F-8F76-B5CE-186E9669F9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28" b="2192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24C2F-5ECE-7668-BC3F-36D4A012BE99}"/>
              </a:ext>
            </a:extLst>
          </p:cNvPr>
          <p:cNvSpPr txBox="1"/>
          <p:nvPr/>
        </p:nvSpPr>
        <p:spPr>
          <a:xfrm>
            <a:off x="8439325" y="637563"/>
            <a:ext cx="497316" cy="601490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b="1" dirty="0"/>
              <a:t>FAUX-TO-BOOTH</a:t>
            </a:r>
          </a:p>
        </p:txBody>
      </p:sp>
    </p:spTree>
    <p:extLst>
      <p:ext uri="{BB962C8B-B14F-4D97-AF65-F5344CB8AC3E}">
        <p14:creationId xmlns:p14="http://schemas.microsoft.com/office/powerpoint/2010/main" val="28376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84D68-D626-D71B-E7D4-5BEA87739F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49" b="35801"/>
          <a:stretch>
            <a:fillRect/>
          </a:stretch>
        </p:blipFill>
        <p:spPr>
          <a:xfrm>
            <a:off x="0" y="11"/>
            <a:ext cx="9143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E81450-4E3C-2F04-CC87-7B4B532D5D64}"/>
              </a:ext>
            </a:extLst>
          </p:cNvPr>
          <p:cNvSpPr txBox="1"/>
          <p:nvPr/>
        </p:nvSpPr>
        <p:spPr>
          <a:xfrm>
            <a:off x="8514826" y="570452"/>
            <a:ext cx="497316" cy="604846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b="1" dirty="0"/>
              <a:t>FAUX-TO-BOOTH</a:t>
            </a:r>
          </a:p>
        </p:txBody>
      </p:sp>
    </p:spTree>
    <p:extLst>
      <p:ext uri="{BB962C8B-B14F-4D97-AF65-F5344CB8AC3E}">
        <p14:creationId xmlns:p14="http://schemas.microsoft.com/office/powerpoint/2010/main" val="169179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E5814-A103-0906-9F0A-A01D79800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348" r="1" b="440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5C1CED-914A-6471-7B4A-C1933735F6A5}"/>
              </a:ext>
            </a:extLst>
          </p:cNvPr>
          <p:cNvSpPr txBox="1"/>
          <p:nvPr/>
        </p:nvSpPr>
        <p:spPr>
          <a:xfrm>
            <a:off x="8581938" y="931178"/>
            <a:ext cx="497316" cy="540251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b="1" dirty="0"/>
              <a:t>SKETCH CRAWL</a:t>
            </a:r>
          </a:p>
        </p:txBody>
      </p:sp>
    </p:spTree>
    <p:extLst>
      <p:ext uri="{BB962C8B-B14F-4D97-AF65-F5344CB8AC3E}">
        <p14:creationId xmlns:p14="http://schemas.microsoft.com/office/powerpoint/2010/main" val="6488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EEC47-D8DB-EB75-51DE-D40AA546EF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099" r="-1" b="3337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CD0F5A-5D08-DB5E-2E42-98FDA4193A48}"/>
              </a:ext>
            </a:extLst>
          </p:cNvPr>
          <p:cNvSpPr txBox="1"/>
          <p:nvPr/>
        </p:nvSpPr>
        <p:spPr>
          <a:xfrm>
            <a:off x="8525975" y="10"/>
            <a:ext cx="497316" cy="687462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b="1" dirty="0"/>
              <a:t>PUMPKINS FOR A CAUSE</a:t>
            </a:r>
          </a:p>
        </p:txBody>
      </p:sp>
    </p:spTree>
    <p:extLst>
      <p:ext uri="{BB962C8B-B14F-4D97-AF65-F5344CB8AC3E}">
        <p14:creationId xmlns:p14="http://schemas.microsoft.com/office/powerpoint/2010/main" val="67867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1FC2EC-A547-856D-B80D-E881B27367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82" b="10219"/>
          <a:stretch>
            <a:fillRect/>
          </a:stretch>
        </p:blipFill>
        <p:spPr>
          <a:xfrm>
            <a:off x="20" y="10"/>
            <a:ext cx="904331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5715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955501" y="4502552"/>
            <a:ext cx="2188499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5125" y="-16625"/>
            <a:ext cx="2000611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2192" y="-16625"/>
            <a:ext cx="951808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280" y="-16624"/>
            <a:ext cx="148772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FF93F3-F2F3-E587-782E-F4999376EC13}"/>
              </a:ext>
            </a:extLst>
          </p:cNvPr>
          <p:cNvSpPr txBox="1"/>
          <p:nvPr/>
        </p:nvSpPr>
        <p:spPr>
          <a:xfrm>
            <a:off x="8506437" y="109057"/>
            <a:ext cx="497316" cy="668602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b="1" dirty="0"/>
              <a:t>FUNDRAISING EXHIBIT</a:t>
            </a:r>
          </a:p>
        </p:txBody>
      </p:sp>
    </p:spTree>
    <p:extLst>
      <p:ext uri="{BB962C8B-B14F-4D97-AF65-F5344CB8AC3E}">
        <p14:creationId xmlns:p14="http://schemas.microsoft.com/office/powerpoint/2010/main" val="27920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0C2E53B-F2B1-1276-C64C-2B1AFD62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F55C7-3CA2-F680-3F05-07A9DB8EF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816638"/>
            <a:ext cx="3891591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To all who made this past 18 months possible.</a:t>
            </a:r>
          </a:p>
          <a:p>
            <a:pPr lvl="1"/>
            <a:r>
              <a:rPr lang="en-US" sz="2000" b="1" dirty="0"/>
              <a:t>You saw the vision</a:t>
            </a:r>
          </a:p>
          <a:p>
            <a:pPr lvl="1"/>
            <a:r>
              <a:rPr lang="en-US" sz="2000" b="1" dirty="0"/>
              <a:t>You believed in the possibilities</a:t>
            </a:r>
          </a:p>
          <a:p>
            <a:pPr lvl="1"/>
            <a:r>
              <a:rPr lang="en-US" sz="2000" b="1" dirty="0"/>
              <a:t>You worked tirelessly</a:t>
            </a:r>
          </a:p>
        </p:txBody>
      </p:sp>
    </p:spTree>
    <p:extLst>
      <p:ext uri="{BB962C8B-B14F-4D97-AF65-F5344CB8AC3E}">
        <p14:creationId xmlns:p14="http://schemas.microsoft.com/office/powerpoint/2010/main" val="95035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7928F7-9D49-A45E-CEC8-48AA812BE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FEB5C3E-C07C-3EC2-8921-B729F940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9B76B-26EB-AED9-CA26-A8763E5A6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816638"/>
            <a:ext cx="3464779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“A vibrant community where everyone can create, experience and benefit from the arts.”</a:t>
            </a:r>
          </a:p>
        </p:txBody>
      </p:sp>
    </p:spTree>
    <p:extLst>
      <p:ext uri="{BB962C8B-B14F-4D97-AF65-F5344CB8AC3E}">
        <p14:creationId xmlns:p14="http://schemas.microsoft.com/office/powerpoint/2010/main" val="7281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880752-E3DE-B25E-C28A-657A2F3E3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9821ABB-4307-FB82-4258-B40835427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Core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73E25-EC18-AA1A-E9C3-E1559B185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816638"/>
            <a:ext cx="346477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Support artists at every stage of their creative journey</a:t>
            </a:r>
          </a:p>
          <a:p>
            <a:r>
              <a:rPr lang="en-US" dirty="0"/>
              <a:t>Expand access to meaningful arts experiences</a:t>
            </a:r>
          </a:p>
          <a:p>
            <a:r>
              <a:rPr lang="en-US" dirty="0"/>
              <a:t>Remove barriers to participation</a:t>
            </a:r>
          </a:p>
          <a:p>
            <a:r>
              <a:rPr lang="en-US" dirty="0"/>
              <a:t>Strengthen community through creativity</a:t>
            </a:r>
          </a:p>
          <a:p>
            <a:r>
              <a:rPr lang="en-US" dirty="0"/>
              <a:t>Ensure the arts remain a vital part of civic life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94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26743-E204-6FE8-A027-F04B5BF3E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D486B8-A3AE-947D-2F84-B0BC5090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Core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D98F4-C001-8768-7F75-E9452FC22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816638"/>
            <a:ext cx="3782532" cy="5224724"/>
          </a:xfrm>
        </p:spPr>
        <p:txBody>
          <a:bodyPr anchor="ctr">
            <a:normAutofit/>
          </a:bodyPr>
          <a:lstStyle/>
          <a:p>
            <a:pPr lvl="0"/>
            <a:r>
              <a:rPr lang="en-US" dirty="0">
                <a:cs typeface="Arial" panose="020B0604020202020204" pitchFamily="34" charset="0"/>
              </a:rPr>
              <a:t>Support freedom of artistic expression </a:t>
            </a:r>
          </a:p>
          <a:p>
            <a:pPr lvl="0"/>
            <a:r>
              <a:rPr lang="en-US" dirty="0">
                <a:cs typeface="Arial" panose="020B0604020202020204" pitchFamily="34" charset="0"/>
              </a:rPr>
              <a:t>Encourage innovation in traditional, emerging and underrepresented art forms.</a:t>
            </a:r>
          </a:p>
          <a:p>
            <a:pPr lvl="0"/>
            <a:r>
              <a:rPr lang="en-US" dirty="0">
                <a:cs typeface="Arial" panose="020B0604020202020204" pitchFamily="34" charset="0"/>
              </a:rPr>
              <a:t>Promote participation in and learning about art as a lifelong endeavor.</a:t>
            </a:r>
          </a:p>
          <a:p>
            <a:pPr lvl="0"/>
            <a:r>
              <a:rPr lang="en-US" dirty="0">
                <a:cs typeface="Arial" panose="020B0604020202020204" pitchFamily="34" charset="0"/>
              </a:rPr>
              <a:t>Actively identify and eliminate barriers to engagement in the arts.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2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E66A0C-2B53-FBA7-E8C5-FAE34C180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0276721-9B16-2BA4-A90C-493FEB698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Core Values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D9B2C1DA-5972-1B39-9155-A1A888F019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90721" y="816638"/>
          <a:ext cx="3623141" cy="5224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50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F1591E-26D3-00F7-07C7-1AA66BA49E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99" r="-1" b="1356"/>
          <a:stretch>
            <a:fillRect/>
          </a:stretch>
        </p:blipFill>
        <p:spPr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609600"/>
            <a:ext cx="2888343" cy="1320800"/>
          </a:xfrm>
        </p:spPr>
        <p:txBody>
          <a:bodyPr>
            <a:normAutofit/>
          </a:bodyPr>
          <a:lstStyle/>
          <a:p>
            <a:r>
              <a:rPr lang="en-US" dirty="0"/>
              <a:t>Core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89"/>
            <a:ext cx="288834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Gallery 57 West</a:t>
            </a:r>
          </a:p>
          <a:p>
            <a:r>
              <a:rPr lang="en-US" dirty="0"/>
              <a:t>Voted 2026 Best Gallery</a:t>
            </a:r>
          </a:p>
          <a:p>
            <a:r>
              <a:rPr lang="en-US" dirty="0"/>
              <a:t>Provides a collective venue, voice, and forum to support members of the arts community and offer opportunities to for artists to collaborate with each other and polish creative skills.</a:t>
            </a: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7D31-0072-3219-8F6A-E663F2074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8BCEAC-2B03-7595-8FB5-E558A2D453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88" r="-1" b="22746"/>
          <a:stretch>
            <a:fillRect/>
          </a:stretch>
        </p:blipFill>
        <p:spPr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53FC20-E09C-F58D-5AB8-6FAB6E49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09600"/>
            <a:ext cx="2888343" cy="1320800"/>
          </a:xfrm>
        </p:spPr>
        <p:txBody>
          <a:bodyPr>
            <a:normAutofit/>
          </a:bodyPr>
          <a:lstStyle/>
          <a:p>
            <a:r>
              <a:rPr lang="en-US" dirty="0"/>
              <a:t>Core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84E7F-C15A-4070-3178-E7FEE627C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160589"/>
            <a:ext cx="288834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Art Buddies </a:t>
            </a:r>
          </a:p>
          <a:p>
            <a:pPr marL="0" indent="0">
              <a:buNone/>
            </a:pPr>
            <a:r>
              <a:rPr lang="en-US" dirty="0"/>
              <a:t>Developed to nurture and strengthen an appreciation for the arts in elementary and middle school aged children in communities with limited access to the arts – AAA Collaborated with a local community organization and a local church to offer 6 programs in the past 18 months. </a:t>
            </a: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42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4681</TotalTime>
  <Words>679</Words>
  <Application>Microsoft Office PowerPoint</Application>
  <PresentationFormat>On-screen Show (4:3)</PresentationFormat>
  <Paragraphs>115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Aptos</vt:lpstr>
      <vt:lpstr>Arial</vt:lpstr>
      <vt:lpstr>Trebuchet MS</vt:lpstr>
      <vt:lpstr>Wingdings 3</vt:lpstr>
      <vt:lpstr>Facet</vt:lpstr>
      <vt:lpstr>PowerPoint Presentation</vt:lpstr>
      <vt:lpstr>About AAA</vt:lpstr>
      <vt:lpstr>Mission</vt:lpstr>
      <vt:lpstr>Vision</vt:lpstr>
      <vt:lpstr>Core Concept</vt:lpstr>
      <vt:lpstr>Core Values</vt:lpstr>
      <vt:lpstr>Core Values</vt:lpstr>
      <vt:lpstr>Core Programs</vt:lpstr>
      <vt:lpstr>Core Programs</vt:lpstr>
      <vt:lpstr>Core Programs</vt:lpstr>
      <vt:lpstr>Core Programs</vt:lpstr>
      <vt:lpstr>Core Programs</vt:lpstr>
      <vt:lpstr>Board of Directors</vt:lpstr>
      <vt:lpstr>Strategic Priorities 2026–2027</vt:lpstr>
      <vt:lpstr>Strategic Priorities 2026–2027</vt:lpstr>
      <vt:lpstr>Art Hub Initiative</vt:lpstr>
      <vt:lpstr>Internship Expansion</vt:lpstr>
      <vt:lpstr>Executive Director Initiative</vt:lpstr>
      <vt:lpstr>Long-Term Vision</vt:lpstr>
      <vt:lpstr>Upcoming Artist Opportunities</vt:lpstr>
      <vt:lpstr>A Look Back  2025 -2026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Apogee Consulting</dc:creator>
  <cp:keywords/>
  <dc:description>generated using python-pptx</dc:description>
  <cp:lastModifiedBy>Apogee Consulting</cp:lastModifiedBy>
  <cp:revision>29</cp:revision>
  <dcterms:created xsi:type="dcterms:W3CDTF">2013-01-27T09:14:16Z</dcterms:created>
  <dcterms:modified xsi:type="dcterms:W3CDTF">2026-06-19T00:36:47Z</dcterms:modified>
  <cp:category/>
</cp:coreProperties>
</file>